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7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2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1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40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1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90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947B-EB06-6A4D-83BE-2EE5A8F7E406}" type="datetimeFigureOut">
              <a:rPr lang="fr-FR" smtClean="0"/>
              <a:t>11/06/12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02F2-25A7-AA4C-A587-5E0DF2EBC8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3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</a:t>
            </a:r>
            <a:r>
              <a:rPr lang="fr-FR" dirty="0" smtClean="0"/>
              <a:t>éunion ANR IODISSEE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12 juin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60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Programme de la journ</a:t>
            </a:r>
            <a:r>
              <a:rPr lang="fr-FR" dirty="0" smtClean="0"/>
              <a:t>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Matin</a:t>
            </a:r>
            <a:r>
              <a:rPr lang="fr-FR" dirty="0" smtClean="0"/>
              <a:t>ée : exposés de Chang, Didier et Jean-Jacques</a:t>
            </a:r>
          </a:p>
          <a:p>
            <a:r>
              <a:rPr lang="fr-FR" dirty="0" smtClean="0"/>
              <a:t>Déjeuner</a:t>
            </a:r>
          </a:p>
          <a:p>
            <a:r>
              <a:rPr lang="fr-FR" dirty="0" smtClean="0"/>
              <a:t>Après midi : groupes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4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Livrables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1453"/>
              </p:ext>
            </p:extLst>
          </p:nvPr>
        </p:nvGraphicFramePr>
        <p:xfrm>
          <a:off x="457200" y="1163484"/>
          <a:ext cx="8229600" cy="561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261100" imgH="4597400" progId="Word.Document.12">
                  <p:embed/>
                </p:oleObj>
              </mc:Choice>
              <mc:Fallback>
                <p:oleObj name="Document" r:id="rId3" imgW="6261100" imgH="459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63484"/>
                        <a:ext cx="8229600" cy="561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22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Livrables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141972"/>
              </p:ext>
            </p:extLst>
          </p:nvPr>
        </p:nvGraphicFramePr>
        <p:xfrm>
          <a:off x="606323" y="1163170"/>
          <a:ext cx="7906774" cy="547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261100" imgH="4711700" progId="Word.Document.12">
                  <p:embed/>
                </p:oleObj>
              </mc:Choice>
              <mc:Fallback>
                <p:oleObj name="Document" r:id="rId3" imgW="6261100" imgH="471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323" y="1163170"/>
                        <a:ext cx="7906774" cy="5473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5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7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Livrables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08908"/>
              </p:ext>
            </p:extLst>
          </p:nvPr>
        </p:nvGraphicFramePr>
        <p:xfrm>
          <a:off x="630903" y="1751473"/>
          <a:ext cx="7936467" cy="266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261100" imgH="2235200" progId="Word.Document.12">
                  <p:embed/>
                </p:oleObj>
              </mc:Choice>
              <mc:Fallback>
                <p:oleObj name="Document" r:id="rId3" imgW="6261100" imgH="223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903" y="1751473"/>
                        <a:ext cx="7936467" cy="266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6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315"/>
            <a:ext cx="8229600" cy="790523"/>
          </a:xfrm>
        </p:spPr>
        <p:txBody>
          <a:bodyPr>
            <a:normAutofit/>
          </a:bodyPr>
          <a:lstStyle/>
          <a:p>
            <a:r>
              <a:rPr lang="fr-FR" dirty="0" smtClean="0"/>
              <a:t>Difficult</a:t>
            </a:r>
            <a:r>
              <a:rPr lang="fr-FR" dirty="0" smtClean="0"/>
              <a:t>és rencontrées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1361"/>
            <a:ext cx="8229600" cy="5298768"/>
          </a:xfrm>
        </p:spPr>
        <p:txBody>
          <a:bodyPr>
            <a:normAutofit fontScale="62500" lnSpcReduction="20000"/>
          </a:bodyPr>
          <a:lstStyle/>
          <a:p>
            <a:r>
              <a:rPr lang="fr-FR" i="1" dirty="0"/>
              <a:t>Assimilation de données 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résolution </a:t>
            </a:r>
            <a:r>
              <a:rPr lang="fr-FR" dirty="0"/>
              <a:t>de l’équation elliptique pour le potentiel </a:t>
            </a:r>
            <a:r>
              <a:rPr lang="fr-FR" dirty="0" smtClean="0"/>
              <a:t>électrique : la </a:t>
            </a:r>
            <a:r>
              <a:rPr lang="fr-FR" dirty="0"/>
              <a:t>matrice du système linéaire à résoudre dépend des données. </a:t>
            </a:r>
            <a:br>
              <a:rPr lang="fr-FR" dirty="0"/>
            </a:br>
            <a:r>
              <a:rPr lang="fr-FR" dirty="0" smtClean="0"/>
              <a:t>- Utilisation d’une </a:t>
            </a:r>
            <a:r>
              <a:rPr lang="fr-FR" dirty="0"/>
              <a:t>librairie </a:t>
            </a:r>
            <a:r>
              <a:rPr lang="fr-FR" dirty="0" smtClean="0"/>
              <a:t>externe</a:t>
            </a:r>
            <a:r>
              <a:rPr lang="fr-FR" dirty="0"/>
              <a:t> </a:t>
            </a:r>
            <a:r>
              <a:rPr lang="fr-FR" dirty="0" smtClean="0"/>
              <a:t>: Tapenade </a:t>
            </a:r>
            <a:r>
              <a:rPr lang="fr-FR" dirty="0"/>
              <a:t>ne peut pas seul déterminer les parties tangentes et adjointes.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Solution </a:t>
            </a:r>
            <a:r>
              <a:rPr lang="fr-FR" dirty="0"/>
              <a:t>retenue </a:t>
            </a:r>
            <a:r>
              <a:rPr lang="fr-FR" dirty="0" smtClean="0"/>
              <a:t>: faire </a:t>
            </a:r>
            <a:r>
              <a:rPr lang="fr-FR" dirty="0"/>
              <a:t>appel deux fois au solveur externe (</a:t>
            </a:r>
            <a:r>
              <a:rPr lang="fr-FR" dirty="0" err="1"/>
              <a:t>Pardiso</a:t>
            </a:r>
            <a:r>
              <a:rPr lang="fr-FR" dirty="0"/>
              <a:t>), une fois avec la matrice A et une seconde fois avec sa </a:t>
            </a:r>
            <a:r>
              <a:rPr lang="fr-FR" dirty="0" smtClean="0"/>
              <a:t>transposée.</a:t>
            </a:r>
            <a:br>
              <a:rPr lang="fr-FR" dirty="0" smtClean="0"/>
            </a:br>
            <a:r>
              <a:rPr lang="fr-FR" dirty="0" smtClean="0"/>
              <a:t>- Probable : traiter </a:t>
            </a:r>
            <a:r>
              <a:rPr lang="fr-FR" dirty="0"/>
              <a:t>des problèmes de gestion </a:t>
            </a:r>
            <a:r>
              <a:rPr lang="fr-FR" dirty="0" smtClean="0"/>
              <a:t>mémoire.</a:t>
            </a:r>
            <a:br>
              <a:rPr lang="fr-FR" dirty="0" smtClean="0"/>
            </a:br>
            <a:endParaRPr lang="en-GB" dirty="0"/>
          </a:p>
          <a:p>
            <a:r>
              <a:rPr lang="fr-FR" i="1" dirty="0"/>
              <a:t>Identification de données</a:t>
            </a:r>
            <a:r>
              <a:rPr lang="fr-FR" dirty="0"/>
              <a:t> - </a:t>
            </a:r>
            <a:r>
              <a:rPr lang="fr-FR" i="1" dirty="0"/>
              <a:t>Comparaison sol-</a:t>
            </a:r>
            <a:r>
              <a:rPr lang="fr-FR" i="1" dirty="0" err="1" smtClean="0"/>
              <a:t>Demeter</a:t>
            </a:r>
            <a:r>
              <a:rPr lang="fr-FR" dirty="0" smtClean="0"/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</a:t>
            </a:r>
            <a:r>
              <a:rPr lang="fr-FR" dirty="0" smtClean="0"/>
              <a:t>pas </a:t>
            </a:r>
            <a:r>
              <a:rPr lang="fr-FR" dirty="0"/>
              <a:t>réussi à identifier aucun passage </a:t>
            </a:r>
            <a:r>
              <a:rPr lang="fr-FR" dirty="0" err="1"/>
              <a:t>Demeter</a:t>
            </a:r>
            <a:r>
              <a:rPr lang="fr-FR" dirty="0"/>
              <a:t> simultané avec des mesures sol pour comparer les mesures GPS rapides et les données </a:t>
            </a:r>
            <a:r>
              <a:rPr lang="fr-FR" dirty="0" err="1"/>
              <a:t>Demeter</a:t>
            </a:r>
            <a:r>
              <a:rPr lang="fr-FR" dirty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Nous </a:t>
            </a:r>
            <a:r>
              <a:rPr lang="fr-FR" dirty="0"/>
              <a:t>continuons à explorer les données sol disponibles à l'équateur ou à haute latitude (position et temps) pour que nous essayions de trouver des cas de simultanéités.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Dans </a:t>
            </a:r>
            <a:r>
              <a:rPr lang="fr-FR" dirty="0"/>
              <a:t>le cas où aucune donnée ne puisse être identifiée, nous prendrons des données </a:t>
            </a:r>
            <a:r>
              <a:rPr lang="fr-FR" dirty="0" err="1"/>
              <a:t>Demeter</a:t>
            </a:r>
            <a:r>
              <a:rPr lang="fr-FR" dirty="0"/>
              <a:t> au cours de passages géographiquement bien situés et avec des conditions (activité magnétique) les plus semblables possibles. 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56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</a:t>
            </a:r>
            <a:r>
              <a:rPr lang="fr-FR" dirty="0" smtClean="0"/>
              <a:t>éunions du consortium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5420"/>
              </p:ext>
            </p:extLst>
          </p:nvPr>
        </p:nvGraphicFramePr>
        <p:xfrm>
          <a:off x="578139" y="2351549"/>
          <a:ext cx="8291437" cy="22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6261100" imgH="1689100" progId="Word.Document.12">
                  <p:embed/>
                </p:oleObj>
              </mc:Choice>
              <mc:Fallback>
                <p:oleObj name="Document" r:id="rId3" imgW="6261100" imgH="168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139" y="2351549"/>
                        <a:ext cx="8291437" cy="223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5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Communications, conf</a:t>
            </a:r>
            <a:r>
              <a:rPr lang="fr-FR" dirty="0" smtClean="0"/>
              <a:t>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 smtClean="0"/>
              <a:t>Christophe Besse, Fabrice </a:t>
            </a:r>
            <a:r>
              <a:rPr lang="fr-FR" dirty="0" err="1" smtClean="0"/>
              <a:t>Deluzet</a:t>
            </a:r>
            <a:r>
              <a:rPr lang="fr-FR" dirty="0" smtClean="0"/>
              <a:t>, Claudia </a:t>
            </a:r>
            <a:r>
              <a:rPr lang="fr-FR" dirty="0" err="1" smtClean="0"/>
              <a:t>Negulescu</a:t>
            </a:r>
            <a:r>
              <a:rPr lang="fr-FR" dirty="0" smtClean="0"/>
              <a:t>, Chang Yang, « Efficient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for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Anisotropic</a:t>
            </a:r>
            <a:r>
              <a:rPr lang="fr-FR" dirty="0" smtClean="0"/>
              <a:t> </a:t>
            </a:r>
            <a:r>
              <a:rPr lang="fr-FR" dirty="0" err="1" smtClean="0"/>
              <a:t>Elliptic</a:t>
            </a:r>
            <a:r>
              <a:rPr lang="fr-FR" dirty="0" smtClean="0"/>
              <a:t> Equations», à paraître dans Journal of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Christophe Besse, Fabrice </a:t>
            </a:r>
            <a:r>
              <a:rPr lang="fr-FR" dirty="0" err="1" smtClean="0"/>
              <a:t>Deluzet</a:t>
            </a:r>
            <a:r>
              <a:rPr lang="fr-FR" dirty="0" smtClean="0"/>
              <a:t>, Chang Yang, « </a:t>
            </a:r>
            <a:r>
              <a:rPr lang="fr-FR" dirty="0" err="1" smtClean="0"/>
              <a:t>Numerical</a:t>
            </a:r>
            <a:r>
              <a:rPr lang="fr-FR" dirty="0" smtClean="0"/>
              <a:t> Simulations of  </a:t>
            </a:r>
            <a:r>
              <a:rPr lang="fr-FR" dirty="0" err="1" smtClean="0"/>
              <a:t>Ionospheric</a:t>
            </a:r>
            <a:r>
              <a:rPr lang="fr-FR" dirty="0" smtClean="0"/>
              <a:t> Dynamo Model in a Non‐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fr-FR" dirty="0" err="1" smtClean="0"/>
              <a:t>Magnetic</a:t>
            </a:r>
            <a:r>
              <a:rPr lang="fr-FR" dirty="0" smtClean="0"/>
              <a:t> Field », 9th International </a:t>
            </a:r>
            <a:r>
              <a:rPr lang="fr-FR" dirty="0" err="1" smtClean="0"/>
              <a:t>Conference</a:t>
            </a:r>
            <a:r>
              <a:rPr lang="fr-FR" dirty="0" smtClean="0"/>
              <a:t> of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and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Mathematics</a:t>
            </a:r>
            <a:r>
              <a:rPr lang="fr-FR" dirty="0" smtClean="0"/>
              <a:t> (ICNAAM 2011), Symposium on </a:t>
            </a:r>
            <a:r>
              <a:rPr lang="fr-FR" dirty="0" err="1" smtClean="0"/>
              <a:t>Asymptotic</a:t>
            </a:r>
            <a:r>
              <a:rPr lang="fr-FR" dirty="0" smtClean="0"/>
              <a:t> </a:t>
            </a:r>
            <a:r>
              <a:rPr lang="fr-FR" dirty="0" err="1" smtClean="0"/>
              <a:t>Preserving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and Applications</a:t>
            </a:r>
          </a:p>
          <a:p>
            <a:r>
              <a:rPr lang="fr-FR" dirty="0" err="1" smtClean="0"/>
              <a:t>Alexei</a:t>
            </a:r>
            <a:r>
              <a:rPr lang="fr-FR" dirty="0" smtClean="0"/>
              <a:t> </a:t>
            </a:r>
            <a:r>
              <a:rPr lang="fr-FR" dirty="0" err="1" smtClean="0"/>
              <a:t>Lozinski</a:t>
            </a:r>
            <a:r>
              <a:rPr lang="fr-FR" dirty="0" smtClean="0"/>
              <a:t>, Jacek </a:t>
            </a:r>
            <a:r>
              <a:rPr lang="fr-FR" dirty="0" err="1" smtClean="0"/>
              <a:t>Narski</a:t>
            </a:r>
            <a:r>
              <a:rPr lang="fr-FR" dirty="0" smtClean="0"/>
              <a:t>, Claudia </a:t>
            </a:r>
            <a:r>
              <a:rPr lang="fr-FR" dirty="0" err="1" smtClean="0"/>
              <a:t>Negulescu</a:t>
            </a:r>
            <a:r>
              <a:rPr lang="fr-FR" dirty="0" smtClean="0"/>
              <a:t>, «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anisotropic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balance </a:t>
            </a:r>
            <a:r>
              <a:rPr lang="fr-FR" dirty="0" err="1" smtClean="0"/>
              <a:t>equation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asymptotic-preserving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», </a:t>
            </a:r>
            <a:r>
              <a:rPr lang="fr-FR" dirty="0" err="1" smtClean="0"/>
              <a:t>submitted</a:t>
            </a:r>
            <a:r>
              <a:rPr lang="fr-FR" dirty="0" smtClean="0"/>
              <a:t> to M2AN (</a:t>
            </a:r>
            <a:r>
              <a:rPr lang="fr-FR" dirty="0" err="1" smtClean="0"/>
              <a:t>Mathematical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r>
              <a:rPr lang="fr-FR" dirty="0" smtClean="0"/>
              <a:t> and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).</a:t>
            </a:r>
          </a:p>
          <a:p>
            <a:r>
              <a:rPr lang="fr-FR" dirty="0" smtClean="0"/>
              <a:t>Claudia </a:t>
            </a:r>
            <a:r>
              <a:rPr lang="fr-FR" dirty="0" err="1" smtClean="0"/>
              <a:t>Negulescu</a:t>
            </a:r>
            <a:r>
              <a:rPr lang="fr-FR" dirty="0" smtClean="0"/>
              <a:t> « </a:t>
            </a:r>
            <a:r>
              <a:rPr lang="fr-FR" dirty="0" err="1" smtClean="0"/>
              <a:t>Asymptotic-Preserving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, </a:t>
            </a:r>
            <a:r>
              <a:rPr lang="fr-FR" dirty="0" err="1" smtClean="0"/>
              <a:t>Modelling</a:t>
            </a:r>
            <a:r>
              <a:rPr lang="fr-FR" dirty="0" smtClean="0"/>
              <a:t>, Simulation and </a:t>
            </a:r>
            <a:r>
              <a:rPr lang="fr-FR" dirty="0" err="1" smtClean="0"/>
              <a:t>Mathematical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Magnetically</a:t>
            </a:r>
            <a:r>
              <a:rPr lang="fr-FR" dirty="0" smtClean="0"/>
              <a:t> </a:t>
            </a:r>
            <a:r>
              <a:rPr lang="fr-FR" dirty="0" err="1" smtClean="0"/>
              <a:t>Confined</a:t>
            </a:r>
            <a:r>
              <a:rPr lang="fr-FR" dirty="0" smtClean="0"/>
              <a:t> Plasmas », Porto-</a:t>
            </a:r>
            <a:r>
              <a:rPr lang="fr-FR" dirty="0" err="1" smtClean="0"/>
              <a:t>Ercole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2012, MMKT (</a:t>
            </a:r>
            <a:r>
              <a:rPr lang="fr-FR" dirty="0" err="1" smtClean="0"/>
              <a:t>Methods</a:t>
            </a:r>
            <a:r>
              <a:rPr lang="fr-FR" dirty="0" smtClean="0"/>
              <a:t> and </a:t>
            </a:r>
            <a:r>
              <a:rPr lang="fr-FR" dirty="0" err="1" smtClean="0"/>
              <a:t>Models</a:t>
            </a:r>
            <a:r>
              <a:rPr lang="fr-FR" dirty="0" smtClean="0"/>
              <a:t> of </a:t>
            </a:r>
            <a:r>
              <a:rPr lang="fr-FR" dirty="0" err="1" smtClean="0"/>
              <a:t>Kinetic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Fabrice </a:t>
            </a:r>
            <a:r>
              <a:rPr lang="fr-FR" dirty="0" err="1" smtClean="0"/>
              <a:t>Deluzet</a:t>
            </a:r>
            <a:r>
              <a:rPr lang="fr-FR" dirty="0" smtClean="0"/>
              <a:t> « </a:t>
            </a:r>
            <a:r>
              <a:rPr lang="fr-FR" dirty="0" err="1" smtClean="0"/>
              <a:t>Asymptotic</a:t>
            </a:r>
            <a:r>
              <a:rPr lang="fr-FR" dirty="0" smtClean="0"/>
              <a:t> </a:t>
            </a:r>
            <a:r>
              <a:rPr lang="fr-FR" dirty="0" err="1" smtClean="0"/>
              <a:t>Preserving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r>
              <a:rPr lang="fr-FR" dirty="0" smtClean="0"/>
              <a:t> for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anisotropic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», IPAM Workshop II: </a:t>
            </a:r>
            <a:r>
              <a:rPr lang="fr-FR" dirty="0" err="1" smtClean="0"/>
              <a:t>Computational</a:t>
            </a:r>
            <a:r>
              <a:rPr lang="fr-FR" dirty="0" smtClean="0"/>
              <a:t> Challenges in </a:t>
            </a:r>
            <a:r>
              <a:rPr lang="fr-FR" dirty="0" err="1" smtClean="0"/>
              <a:t>Magnetized</a:t>
            </a:r>
            <a:r>
              <a:rPr lang="fr-FR" dirty="0" smtClean="0"/>
              <a:t> Plasma, </a:t>
            </a:r>
            <a:r>
              <a:rPr lang="fr-FR" dirty="0" err="1" smtClean="0"/>
              <a:t>University</a:t>
            </a:r>
            <a:r>
              <a:rPr lang="fr-FR" dirty="0" smtClean="0"/>
              <a:t> of </a:t>
            </a:r>
            <a:r>
              <a:rPr lang="fr-FR" dirty="0" err="1" smtClean="0"/>
              <a:t>California</a:t>
            </a:r>
            <a:r>
              <a:rPr lang="fr-FR" dirty="0" smtClean="0"/>
              <a:t>, Los Angeles, Avril 2012.</a:t>
            </a:r>
          </a:p>
          <a:p>
            <a:r>
              <a:rPr lang="fr-FR" dirty="0" err="1" smtClean="0"/>
              <a:t>T</a:t>
            </a:r>
            <a:r>
              <a:rPr lang="fr-FR" dirty="0" smtClean="0"/>
              <a:t>. </a:t>
            </a:r>
            <a:r>
              <a:rPr lang="fr-FR" dirty="0" err="1" smtClean="0"/>
              <a:t>Onishi</a:t>
            </a:r>
            <a:r>
              <a:rPr lang="fr-FR" dirty="0" smtClean="0"/>
              <a:t> and J.-J. </a:t>
            </a:r>
            <a:r>
              <a:rPr lang="fr-FR" dirty="0" err="1" smtClean="0"/>
              <a:t>Berthelier</a:t>
            </a:r>
            <a:r>
              <a:rPr lang="fr-FR" dirty="0" smtClean="0"/>
              <a:t>, </a:t>
            </a:r>
            <a:r>
              <a:rPr lang="fr-FR" dirty="0" smtClean="0"/>
              <a:t>EGU2012, Session ST3.2, Latitude variations of AGW </a:t>
            </a:r>
            <a:r>
              <a:rPr lang="fr-FR" dirty="0" err="1" smtClean="0"/>
              <a:t>wave</a:t>
            </a:r>
            <a:r>
              <a:rPr lang="fr-FR" dirty="0" smtClean="0"/>
              <a:t>-front orientation </a:t>
            </a:r>
            <a:r>
              <a:rPr lang="fr-FR" dirty="0" err="1" smtClean="0"/>
              <a:t>deduced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</a:t>
            </a:r>
            <a:r>
              <a:rPr lang="fr-FR" dirty="0" err="1" smtClean="0"/>
              <a:t>comparison</a:t>
            </a:r>
            <a:r>
              <a:rPr lang="fr-FR" dirty="0" smtClean="0"/>
              <a:t> of MSTID observations by DEMETER and </a:t>
            </a:r>
            <a:r>
              <a:rPr lang="fr-FR" dirty="0" err="1" smtClean="0"/>
              <a:t>its</a:t>
            </a:r>
            <a:r>
              <a:rPr lang="fr-FR" dirty="0" smtClean="0"/>
              <a:t> simulation </a:t>
            </a:r>
            <a:r>
              <a:rPr lang="fr-FR" dirty="0" err="1" smtClean="0"/>
              <a:t>using</a:t>
            </a:r>
            <a:r>
              <a:rPr lang="fr-FR" dirty="0" smtClean="0"/>
              <a:t> the SAMI2 </a:t>
            </a:r>
            <a:r>
              <a:rPr lang="fr-FR" dirty="0" err="1" smtClean="0"/>
              <a:t>ionospheric</a:t>
            </a:r>
            <a:r>
              <a:rPr lang="fr-FR" dirty="0" smtClean="0"/>
              <a:t> model, </a:t>
            </a:r>
          </a:p>
          <a:p>
            <a:r>
              <a:rPr lang="fr-FR" dirty="0" err="1" smtClean="0"/>
              <a:t>T</a:t>
            </a:r>
            <a:r>
              <a:rPr lang="fr-FR" dirty="0" smtClean="0"/>
              <a:t>. </a:t>
            </a:r>
            <a:r>
              <a:rPr lang="fr-FR" dirty="0" err="1" smtClean="0"/>
              <a:t>Onishi</a:t>
            </a:r>
            <a:r>
              <a:rPr lang="fr-FR" dirty="0" smtClean="0"/>
              <a:t>, C.T. Nguyen and JJ </a:t>
            </a:r>
            <a:r>
              <a:rPr lang="fr-FR" dirty="0" err="1" smtClean="0"/>
              <a:t>Berthelier</a:t>
            </a:r>
            <a:r>
              <a:rPr lang="fr-FR" dirty="0" smtClean="0"/>
              <a:t>, </a:t>
            </a:r>
            <a:r>
              <a:rPr lang="fr-FR" dirty="0" smtClean="0"/>
              <a:t>EGU2012, Session ST3.1, Poster, Plasma </a:t>
            </a:r>
            <a:r>
              <a:rPr lang="fr-FR" dirty="0" err="1" smtClean="0"/>
              <a:t>bubble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in the DEMETER </a:t>
            </a:r>
            <a:r>
              <a:rPr lang="fr-FR" dirty="0" err="1" smtClean="0"/>
              <a:t>micro-satellite</a:t>
            </a:r>
            <a:r>
              <a:rPr lang="fr-FR" dirty="0" smtClean="0"/>
              <a:t> data,.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51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Etats financiers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17818"/>
              </p:ext>
            </p:extLst>
          </p:nvPr>
        </p:nvGraphicFramePr>
        <p:xfrm>
          <a:off x="368479" y="2064773"/>
          <a:ext cx="8331302" cy="270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3" imgW="6261100" imgH="2032000" progId="Word.Document.12">
                  <p:embed/>
                </p:oleObj>
              </mc:Choice>
              <mc:Fallback>
                <p:oleObj name="Document" r:id="rId3" imgW="6261100" imgH="203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479" y="2064773"/>
                        <a:ext cx="8331302" cy="2703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157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296</Words>
  <Application>Microsoft Macintosh PowerPoint</Application>
  <PresentationFormat>Présentation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Document Microsoft Word</vt:lpstr>
      <vt:lpstr>Réunion ANR IODISSEE</vt:lpstr>
      <vt:lpstr>Programme de la journée</vt:lpstr>
      <vt:lpstr>Livrables</vt:lpstr>
      <vt:lpstr>Livrables</vt:lpstr>
      <vt:lpstr>Livrables</vt:lpstr>
      <vt:lpstr>Difficultés rencontrées</vt:lpstr>
      <vt:lpstr>Réunions du consortium</vt:lpstr>
      <vt:lpstr>Communications, conférences</vt:lpstr>
      <vt:lpstr>Etats financiers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ANR IODISSEE</dc:title>
  <dc:creator>Christophe Besse</dc:creator>
  <cp:lastModifiedBy>Christophe Besse</cp:lastModifiedBy>
  <cp:revision>6</cp:revision>
  <dcterms:created xsi:type="dcterms:W3CDTF">2012-06-11T08:19:37Z</dcterms:created>
  <dcterms:modified xsi:type="dcterms:W3CDTF">2012-06-11T08:44:40Z</dcterms:modified>
</cp:coreProperties>
</file>